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10287000" cx="18288000"/>
  <p:notesSz cx="6858000" cy="9144000"/>
  <p:embeddedFontLst>
    <p:embeddedFont>
      <p:font typeface="Inter"/>
      <p:regular r:id="rId34"/>
      <p:bold r:id="rId35"/>
    </p:embeddedFont>
    <p:embeddedFont>
      <p:font typeface="Helvetica Neue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0" roundtripDataSignature="AMtx7mj7pnEecHfRapwCSNMJ5l4y8Qk4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Inter-bold.fntdata"/><Relationship Id="rId12" Type="http://schemas.openxmlformats.org/officeDocument/2006/relationships/slide" Target="slides/slide8.xml"/><Relationship Id="rId34" Type="http://schemas.openxmlformats.org/officeDocument/2006/relationships/font" Target="fonts/Inter-regular.fntdata"/><Relationship Id="rId15" Type="http://schemas.openxmlformats.org/officeDocument/2006/relationships/slide" Target="slides/slide11.xml"/><Relationship Id="rId37" Type="http://schemas.openxmlformats.org/officeDocument/2006/relationships/font" Target="fonts/HelveticaNeue-bold.fntdata"/><Relationship Id="rId14" Type="http://schemas.openxmlformats.org/officeDocument/2006/relationships/slide" Target="slides/slide10.xml"/><Relationship Id="rId36" Type="http://schemas.openxmlformats.org/officeDocument/2006/relationships/font" Target="fonts/HelveticaNeue-regular.fntdata"/><Relationship Id="rId17" Type="http://schemas.openxmlformats.org/officeDocument/2006/relationships/slide" Target="slides/slide13.xml"/><Relationship Id="rId39" Type="http://schemas.openxmlformats.org/officeDocument/2006/relationships/font" Target="fonts/HelveticaNeue-boldItalic.fntdata"/><Relationship Id="rId16" Type="http://schemas.openxmlformats.org/officeDocument/2006/relationships/slide" Target="slides/slide12.xml"/><Relationship Id="rId38" Type="http://schemas.openxmlformats.org/officeDocument/2006/relationships/font" Target="fonts/HelveticaNeue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8.png>
</file>

<file path=ppt/media/image2.jpg>
</file>

<file path=ppt/media/image20.png>
</file>

<file path=ppt/media/image21.png>
</file>

<file path=ppt/media/image22.png>
</file>

<file path=ppt/media/image25.png>
</file>

<file path=ppt/media/image3.png>
</file>

<file path=ppt/media/image30.png>
</file>

<file path=ppt/media/image31.png>
</file>

<file path=ppt/media/image32.png>
</file>

<file path=ppt/media/image33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1.png>
</file>

<file path=ppt/media/image43.jpg>
</file>

<file path=ppt/media/image44.png>
</file>

<file path=ppt/media/image45.png>
</file>

<file path=ppt/media/image46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" name="Google Shape;13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" name="Google Shape;10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7" name="Google Shape;19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6" name="Google Shape;20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4" name="Google Shape;214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" name="Google Shape;2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2" name="Google Shape;222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2" name="Google Shape;232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5db93c2182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25db93c218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3" name="Google Shape;263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18bd967a5c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3" name="Google Shape;273;g218bd967a5c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8" name="Google Shape;28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2" name="Google Shape;312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3" name="Google Shape;32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" name="Google Shape;3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" name="Google Shape;4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" name="Google Shape;52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4" name="Google Shape;7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/>
          <p:nvPr>
            <p:ph idx="12" type="sldNum"/>
          </p:nvPr>
        </p:nvSpPr>
        <p:spPr>
          <a:xfrm>
            <a:off x="12832748" y="9402400"/>
            <a:ext cx="273653" cy="264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8"/>
          <p:cNvSpPr txBox="1"/>
          <p:nvPr>
            <p:ph type="title"/>
          </p:nvPr>
        </p:nvSpPr>
        <p:spPr>
          <a:xfrm>
            <a:off x="1371600" y="2767012"/>
            <a:ext cx="15544800" cy="30622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8"/>
          <p:cNvSpPr txBox="1"/>
          <p:nvPr>
            <p:ph idx="1" type="body"/>
          </p:nvPr>
        </p:nvSpPr>
        <p:spPr>
          <a:xfrm>
            <a:off x="2743200" y="5829300"/>
            <a:ext cx="128016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8"/>
          <p:cNvSpPr txBox="1"/>
          <p:nvPr>
            <p:ph idx="12" type="sldNum"/>
          </p:nvPr>
        </p:nvSpPr>
        <p:spPr>
          <a:xfrm>
            <a:off x="12832748" y="9402400"/>
            <a:ext cx="273653" cy="264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4.png"/><Relationship Id="rId6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3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8.png"/><Relationship Id="rId6" Type="http://schemas.openxmlformats.org/officeDocument/2006/relationships/image" Target="../media/image16.png"/><Relationship Id="rId7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8.png"/><Relationship Id="rId6" Type="http://schemas.openxmlformats.org/officeDocument/2006/relationships/image" Target="../media/image16.png"/><Relationship Id="rId7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8.png"/><Relationship Id="rId6" Type="http://schemas.openxmlformats.org/officeDocument/2006/relationships/image" Target="../media/image16.png"/><Relationship Id="rId7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32.png"/><Relationship Id="rId5" Type="http://schemas.openxmlformats.org/officeDocument/2006/relationships/image" Target="../media/image21.png"/><Relationship Id="rId6" Type="http://schemas.openxmlformats.org/officeDocument/2006/relationships/image" Target="../media/image25.png"/><Relationship Id="rId7" Type="http://schemas.openxmlformats.org/officeDocument/2006/relationships/image" Target="../media/image22.png"/><Relationship Id="rId8" Type="http://schemas.openxmlformats.org/officeDocument/2006/relationships/image" Target="../media/image3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21.png"/><Relationship Id="rId6" Type="http://schemas.openxmlformats.org/officeDocument/2006/relationships/image" Target="../media/image25.png"/><Relationship Id="rId7" Type="http://schemas.openxmlformats.org/officeDocument/2006/relationships/image" Target="../media/image22.png"/><Relationship Id="rId8" Type="http://schemas.openxmlformats.org/officeDocument/2006/relationships/image" Target="../media/image3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30.png"/><Relationship Id="rId5" Type="http://schemas.openxmlformats.org/officeDocument/2006/relationships/image" Target="../media/image37.png"/><Relationship Id="rId6" Type="http://schemas.openxmlformats.org/officeDocument/2006/relationships/hyperlink" Target="https://www.youtube.com/watch?v=TxSzo3lwwWQ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30.png"/><Relationship Id="rId5" Type="http://schemas.openxmlformats.org/officeDocument/2006/relationships/image" Target="../media/image3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4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jp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4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9.png"/><Relationship Id="rId4" Type="http://schemas.openxmlformats.org/officeDocument/2006/relationships/image" Target="../media/image30.png"/><Relationship Id="rId5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9.png"/><Relationship Id="rId4" Type="http://schemas.openxmlformats.org/officeDocument/2006/relationships/image" Target="../media/image30.png"/><Relationship Id="rId5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Relationship Id="rId4" Type="http://schemas.openxmlformats.org/officeDocument/2006/relationships/image" Target="../media/image36.png"/><Relationship Id="rId5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Relationship Id="rId4" Type="http://schemas.openxmlformats.org/officeDocument/2006/relationships/image" Target="../media/image36.png"/><Relationship Id="rId5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0.png"/><Relationship Id="rId4" Type="http://schemas.openxmlformats.org/officeDocument/2006/relationships/image" Target="../media/image4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0.png"/><Relationship Id="rId4" Type="http://schemas.openxmlformats.org/officeDocument/2006/relationships/image" Target="../media/image41.png"/><Relationship Id="rId5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4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3.jp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3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;p1" id="15" name="Google Shape;1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6050" y="952500"/>
            <a:ext cx="4210052" cy="533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3;p1" id="16" name="Google Shape;1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10029869" y="3495687"/>
            <a:ext cx="11753820" cy="476244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"/>
          <p:cNvSpPr txBox="1"/>
          <p:nvPr/>
        </p:nvSpPr>
        <p:spPr>
          <a:xfrm>
            <a:off x="1121624" y="2060480"/>
            <a:ext cx="13717783" cy="3048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0000"/>
              <a:buFont typeface="Inter"/>
              <a:buNone/>
            </a:pPr>
            <a:r>
              <a:rPr b="1" i="0" lang="en-US" sz="10000" u="none" cap="none" strike="noStrike">
                <a:solidFill>
                  <a:srgbClr val="0E0E0E"/>
                </a:solidFill>
                <a:latin typeface="Inter"/>
                <a:ea typeface="Inter"/>
                <a:cs typeface="Inter"/>
                <a:sym typeface="Inter"/>
              </a:rPr>
              <a:t>Deadlines and troubleshooting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15;p1" id="18" name="Google Shape;18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6;p1" id="19" name="Google Shape;19;p1"/>
          <p:cNvPicPr preferRelativeResize="0"/>
          <p:nvPr/>
        </p:nvPicPr>
        <p:blipFill rotWithShape="1">
          <a:blip r:embed="rId6">
            <a:alphaModFix/>
          </a:blip>
          <a:srcRect b="31145" l="86424" r="866" t="31145"/>
          <a:stretch/>
        </p:blipFill>
        <p:spPr>
          <a:xfrm>
            <a:off x="12524962" y="4394001"/>
            <a:ext cx="1510851" cy="149885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1294173" y="1047721"/>
            <a:ext cx="3973805" cy="279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ter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ENGLISH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105" name="Google Shape;10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106" name="Google Shape;106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0"/>
          <p:cNvSpPr txBox="1"/>
          <p:nvPr/>
        </p:nvSpPr>
        <p:spPr>
          <a:xfrm>
            <a:off x="789820" y="928620"/>
            <a:ext cx="14778804" cy="1955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Match the dates with the special occasions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0"/>
          <p:cNvSpPr/>
          <p:nvPr/>
        </p:nvSpPr>
        <p:spPr>
          <a:xfrm>
            <a:off x="1375456" y="5141931"/>
            <a:ext cx="4412853" cy="1649653"/>
          </a:xfrm>
          <a:prstGeom prst="roundRect">
            <a:avLst>
              <a:gd fmla="val 12112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0"/>
          <p:cNvSpPr txBox="1"/>
          <p:nvPr/>
        </p:nvSpPr>
        <p:spPr>
          <a:xfrm>
            <a:off x="1503917" y="5585757"/>
            <a:ext cx="4155931" cy="762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April Fools’ Day is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1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on</a:t>
            </a: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the first of April.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(42).png" id="110" name="Google Shape;110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47622" y="2744012"/>
            <a:ext cx="10114203" cy="6445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115" name="Google Shape;11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116" name="Google Shape;11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1"/>
          <p:cNvSpPr txBox="1"/>
          <p:nvPr/>
        </p:nvSpPr>
        <p:spPr>
          <a:xfrm>
            <a:off x="789820" y="928620"/>
            <a:ext cx="14778804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Fill in the gap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(41).png" id="118" name="Google Shape;118;p11"/>
          <p:cNvPicPr preferRelativeResize="0"/>
          <p:nvPr/>
        </p:nvPicPr>
        <p:blipFill rotWithShape="1">
          <a:blip r:embed="rId5">
            <a:alphaModFix/>
          </a:blip>
          <a:srcRect b="10508" l="14229" r="12621" t="14754"/>
          <a:stretch/>
        </p:blipFill>
        <p:spPr>
          <a:xfrm>
            <a:off x="455272" y="3321423"/>
            <a:ext cx="4679921" cy="45568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11"/>
          <p:cNvPicPr preferRelativeResize="0"/>
          <p:nvPr/>
        </p:nvPicPr>
        <p:blipFill rotWithShape="1">
          <a:blip r:embed="rId6">
            <a:alphaModFix/>
          </a:blip>
          <a:srcRect b="25521" l="12143" r="19278" t="12145"/>
          <a:stretch/>
        </p:blipFill>
        <p:spPr>
          <a:xfrm>
            <a:off x="13416106" y="3191781"/>
            <a:ext cx="4515170" cy="44322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1"/>
          <p:cNvSpPr/>
          <p:nvPr/>
        </p:nvSpPr>
        <p:spPr>
          <a:xfrm>
            <a:off x="4866259" y="4964882"/>
            <a:ext cx="2251080" cy="1270001"/>
          </a:xfrm>
          <a:prstGeom prst="rightArrow">
            <a:avLst>
              <a:gd fmla="val 32000" name="adj1"/>
              <a:gd fmla="val 64000" name="adj2"/>
            </a:avLst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1" name="Google Shape;121;p11"/>
          <p:cNvSpPr txBox="1"/>
          <p:nvPr/>
        </p:nvSpPr>
        <p:spPr>
          <a:xfrm>
            <a:off x="717282" y="2803839"/>
            <a:ext cx="4155931" cy="596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Times"/>
              <a:buNone/>
            </a:pPr>
            <a:r>
              <a:rPr b="0" i="0" lang="en-US" sz="3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Today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22" name="Google Shape;122;p11"/>
          <p:cNvPicPr preferRelativeResize="0"/>
          <p:nvPr/>
        </p:nvPicPr>
        <p:blipFill rotWithShape="1">
          <a:blip r:embed="rId7">
            <a:alphaModFix/>
          </a:blip>
          <a:srcRect b="24833" l="18365" r="18365" t="13628"/>
          <a:stretch/>
        </p:blipFill>
        <p:spPr>
          <a:xfrm>
            <a:off x="7124500" y="3299819"/>
            <a:ext cx="4134929" cy="4343647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1"/>
          <p:cNvSpPr/>
          <p:nvPr/>
        </p:nvSpPr>
        <p:spPr>
          <a:xfrm>
            <a:off x="11347618" y="4964882"/>
            <a:ext cx="2251080" cy="1270001"/>
          </a:xfrm>
          <a:prstGeom prst="rightArrow">
            <a:avLst>
              <a:gd fmla="val 32000" name="adj1"/>
              <a:gd fmla="val 64000" name="adj2"/>
            </a:avLst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4" name="Google Shape;124;p11"/>
          <p:cNvSpPr txBox="1"/>
          <p:nvPr/>
        </p:nvSpPr>
        <p:spPr>
          <a:xfrm>
            <a:off x="7066034" y="2803839"/>
            <a:ext cx="4155932" cy="596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Times"/>
              <a:buNone/>
            </a:pPr>
            <a:r>
              <a:rPr b="0" i="0" lang="en-US" sz="3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Tomorrow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1"/>
          <p:cNvSpPr txBox="1"/>
          <p:nvPr/>
        </p:nvSpPr>
        <p:spPr>
          <a:xfrm>
            <a:off x="13878104" y="2699700"/>
            <a:ext cx="4155931" cy="596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Times"/>
              <a:buNone/>
            </a:pPr>
            <a:r>
              <a:rPr b="0" i="0" lang="en-US" sz="3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___________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130" name="Google Shape;13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131" name="Google Shape;131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2"/>
          <p:cNvSpPr txBox="1"/>
          <p:nvPr/>
        </p:nvSpPr>
        <p:spPr>
          <a:xfrm>
            <a:off x="789820" y="928620"/>
            <a:ext cx="14778804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Fill in the gap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(41).png" id="133" name="Google Shape;133;p12"/>
          <p:cNvPicPr preferRelativeResize="0"/>
          <p:nvPr/>
        </p:nvPicPr>
        <p:blipFill rotWithShape="1">
          <a:blip r:embed="rId5">
            <a:alphaModFix/>
          </a:blip>
          <a:srcRect b="10508" l="14229" r="12621" t="14754"/>
          <a:stretch/>
        </p:blipFill>
        <p:spPr>
          <a:xfrm>
            <a:off x="455272" y="3321423"/>
            <a:ext cx="4679921" cy="45568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4" name="Google Shape;134;p12"/>
          <p:cNvPicPr preferRelativeResize="0"/>
          <p:nvPr/>
        </p:nvPicPr>
        <p:blipFill rotWithShape="1">
          <a:blip r:embed="rId6">
            <a:alphaModFix/>
          </a:blip>
          <a:srcRect b="25521" l="12143" r="19278" t="12145"/>
          <a:stretch/>
        </p:blipFill>
        <p:spPr>
          <a:xfrm>
            <a:off x="13416106" y="3191781"/>
            <a:ext cx="4515170" cy="443229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2"/>
          <p:cNvSpPr/>
          <p:nvPr/>
        </p:nvSpPr>
        <p:spPr>
          <a:xfrm>
            <a:off x="4866259" y="4964882"/>
            <a:ext cx="2251080" cy="1270001"/>
          </a:xfrm>
          <a:prstGeom prst="rightArrow">
            <a:avLst>
              <a:gd fmla="val 32000" name="adj1"/>
              <a:gd fmla="val 64000" name="adj2"/>
            </a:avLst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6" name="Google Shape;136;p12"/>
          <p:cNvSpPr txBox="1"/>
          <p:nvPr/>
        </p:nvSpPr>
        <p:spPr>
          <a:xfrm>
            <a:off x="717282" y="2803839"/>
            <a:ext cx="4155931" cy="596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Times"/>
              <a:buNone/>
            </a:pPr>
            <a:r>
              <a:rPr b="0" i="0" lang="en-US" sz="3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Today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37" name="Google Shape;137;p12"/>
          <p:cNvPicPr preferRelativeResize="0"/>
          <p:nvPr/>
        </p:nvPicPr>
        <p:blipFill rotWithShape="1">
          <a:blip r:embed="rId7">
            <a:alphaModFix/>
          </a:blip>
          <a:srcRect b="24833" l="18365" r="18365" t="13628"/>
          <a:stretch/>
        </p:blipFill>
        <p:spPr>
          <a:xfrm>
            <a:off x="7124500" y="3299819"/>
            <a:ext cx="4134930" cy="4343647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2"/>
          <p:cNvSpPr/>
          <p:nvPr/>
        </p:nvSpPr>
        <p:spPr>
          <a:xfrm>
            <a:off x="11347618" y="4964882"/>
            <a:ext cx="2251081" cy="1270001"/>
          </a:xfrm>
          <a:prstGeom prst="rightArrow">
            <a:avLst>
              <a:gd fmla="val 32000" name="adj1"/>
              <a:gd fmla="val 64000" name="adj2"/>
            </a:avLst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" name="Google Shape;139;p12"/>
          <p:cNvSpPr txBox="1"/>
          <p:nvPr/>
        </p:nvSpPr>
        <p:spPr>
          <a:xfrm>
            <a:off x="7066034" y="2803839"/>
            <a:ext cx="4155931" cy="596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Times"/>
              <a:buNone/>
            </a:pPr>
            <a:r>
              <a:rPr b="0" i="0" lang="en-US" sz="3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Tomorrow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2"/>
          <p:cNvSpPr txBox="1"/>
          <p:nvPr/>
        </p:nvSpPr>
        <p:spPr>
          <a:xfrm>
            <a:off x="13878104" y="2505389"/>
            <a:ext cx="4155931" cy="1193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Times"/>
              <a:buNone/>
            </a:pPr>
            <a:r>
              <a:rPr b="0" i="0" lang="en-US" sz="3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The day after tomorrow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2"/>
          <p:cNvSpPr txBox="1"/>
          <p:nvPr/>
        </p:nvSpPr>
        <p:spPr>
          <a:xfrm>
            <a:off x="3442719" y="8694645"/>
            <a:ext cx="10427781" cy="850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Times"/>
              <a:buNone/>
            </a:pPr>
            <a:r>
              <a:rPr b="0" i="0" lang="en-US" sz="5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January 28th is ___ two days.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146" name="Google Shape;14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147" name="Google Shape;14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(41).png" id="148" name="Google Shape;148;p13"/>
          <p:cNvPicPr preferRelativeResize="0"/>
          <p:nvPr/>
        </p:nvPicPr>
        <p:blipFill rotWithShape="1">
          <a:blip r:embed="rId5">
            <a:alphaModFix/>
          </a:blip>
          <a:srcRect b="10508" l="14229" r="12621" t="14754"/>
          <a:stretch/>
        </p:blipFill>
        <p:spPr>
          <a:xfrm>
            <a:off x="455272" y="3321423"/>
            <a:ext cx="4679921" cy="45568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9" name="Google Shape;149;p13"/>
          <p:cNvPicPr preferRelativeResize="0"/>
          <p:nvPr/>
        </p:nvPicPr>
        <p:blipFill rotWithShape="1">
          <a:blip r:embed="rId6">
            <a:alphaModFix/>
          </a:blip>
          <a:srcRect b="25521" l="12143" r="19278" t="12145"/>
          <a:stretch/>
        </p:blipFill>
        <p:spPr>
          <a:xfrm>
            <a:off x="13416106" y="3191781"/>
            <a:ext cx="4515170" cy="443229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3"/>
          <p:cNvSpPr/>
          <p:nvPr/>
        </p:nvSpPr>
        <p:spPr>
          <a:xfrm>
            <a:off x="4866259" y="4964882"/>
            <a:ext cx="2251080" cy="1270001"/>
          </a:xfrm>
          <a:prstGeom prst="rightArrow">
            <a:avLst>
              <a:gd fmla="val 32000" name="adj1"/>
              <a:gd fmla="val 64000" name="adj2"/>
            </a:avLst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1" name="Google Shape;151;p13"/>
          <p:cNvSpPr txBox="1"/>
          <p:nvPr/>
        </p:nvSpPr>
        <p:spPr>
          <a:xfrm>
            <a:off x="717282" y="2803839"/>
            <a:ext cx="4155931" cy="596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Times"/>
              <a:buNone/>
            </a:pPr>
            <a:r>
              <a:rPr b="0" i="0" lang="en-US" sz="3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Today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52" name="Google Shape;152;p13"/>
          <p:cNvPicPr preferRelativeResize="0"/>
          <p:nvPr/>
        </p:nvPicPr>
        <p:blipFill rotWithShape="1">
          <a:blip r:embed="rId7">
            <a:alphaModFix/>
          </a:blip>
          <a:srcRect b="24833" l="18365" r="18365" t="13628"/>
          <a:stretch/>
        </p:blipFill>
        <p:spPr>
          <a:xfrm>
            <a:off x="7124500" y="3299819"/>
            <a:ext cx="4134930" cy="4343647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3"/>
          <p:cNvSpPr/>
          <p:nvPr/>
        </p:nvSpPr>
        <p:spPr>
          <a:xfrm>
            <a:off x="11347618" y="4964882"/>
            <a:ext cx="2251081" cy="1270001"/>
          </a:xfrm>
          <a:prstGeom prst="rightArrow">
            <a:avLst>
              <a:gd fmla="val 32000" name="adj1"/>
              <a:gd fmla="val 64000" name="adj2"/>
            </a:avLst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4" name="Google Shape;154;p13"/>
          <p:cNvSpPr txBox="1"/>
          <p:nvPr/>
        </p:nvSpPr>
        <p:spPr>
          <a:xfrm>
            <a:off x="7066034" y="2803839"/>
            <a:ext cx="4155931" cy="596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Times"/>
              <a:buNone/>
            </a:pPr>
            <a:r>
              <a:rPr b="0" i="0" lang="en-US" sz="3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Tomorrow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3"/>
          <p:cNvSpPr txBox="1"/>
          <p:nvPr/>
        </p:nvSpPr>
        <p:spPr>
          <a:xfrm>
            <a:off x="13878104" y="2505389"/>
            <a:ext cx="4155931" cy="1193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Times"/>
              <a:buNone/>
            </a:pPr>
            <a:r>
              <a:rPr b="0" i="0" lang="en-US" sz="3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The day after tomorrow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3"/>
          <p:cNvSpPr txBox="1"/>
          <p:nvPr/>
        </p:nvSpPr>
        <p:spPr>
          <a:xfrm>
            <a:off x="3442719" y="8694646"/>
            <a:ext cx="10427781" cy="850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Times"/>
              <a:buNone/>
            </a:pPr>
            <a:r>
              <a:rPr b="0" i="0" lang="en-US" sz="5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January 28th is </a:t>
            </a:r>
            <a:r>
              <a:rPr b="1" i="0" lang="en-US" sz="5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in</a:t>
            </a:r>
            <a:r>
              <a:rPr b="0" i="0" lang="en-US" sz="5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two days.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161" name="Google Shape;1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162" name="Google Shape;162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4"/>
          <p:cNvSpPr txBox="1"/>
          <p:nvPr/>
        </p:nvSpPr>
        <p:spPr>
          <a:xfrm>
            <a:off x="789820" y="928620"/>
            <a:ext cx="14778804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Fill in the gap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4"/>
          <p:cNvSpPr txBox="1"/>
          <p:nvPr/>
        </p:nvSpPr>
        <p:spPr>
          <a:xfrm>
            <a:off x="1752647" y="8268103"/>
            <a:ext cx="13954163" cy="850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Times"/>
              <a:buNone/>
            </a:pPr>
            <a:r>
              <a:rPr b="1" i="0" lang="en-US" sz="5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____________</a:t>
            </a:r>
            <a:r>
              <a:rPr b="0" i="0" lang="en-US" sz="5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to get from home to work.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65" name="Google Shape;165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04221" y="3078083"/>
            <a:ext cx="6350001" cy="44450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(46).png" id="166" name="Google Shape;166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1884437">
            <a:off x="7181399" y="4262031"/>
            <a:ext cx="1995646" cy="8801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(45).png" id="167" name="Google Shape;167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105940" y="1162209"/>
            <a:ext cx="3123996" cy="28313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(44).png" id="168" name="Google Shape;168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37381" y="4049697"/>
            <a:ext cx="5182618" cy="36843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9" name="Google Shape;169;p14"/>
          <p:cNvPicPr preferRelativeResize="0"/>
          <p:nvPr/>
        </p:nvPicPr>
        <p:blipFill rotWithShape="1">
          <a:blip r:embed="rId9">
            <a:alphaModFix/>
          </a:blip>
          <a:srcRect b="11548" l="34086" r="29763" t="11415"/>
          <a:stretch/>
        </p:blipFill>
        <p:spPr>
          <a:xfrm rot="-8463212">
            <a:off x="10359150" y="4056957"/>
            <a:ext cx="1938140" cy="413031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4"/>
          <p:cNvSpPr txBox="1"/>
          <p:nvPr/>
        </p:nvSpPr>
        <p:spPr>
          <a:xfrm>
            <a:off x="12054231" y="6635083"/>
            <a:ext cx="1796137" cy="6096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None/>
            </a:pPr>
            <a:r>
              <a:rPr b="0" i="0" lang="en-US" sz="4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 hours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175" name="Google Shape;17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176" name="Google Shape;17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5"/>
          <p:cNvSpPr txBox="1"/>
          <p:nvPr/>
        </p:nvSpPr>
        <p:spPr>
          <a:xfrm>
            <a:off x="1752647" y="8268103"/>
            <a:ext cx="13954163" cy="850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Times"/>
              <a:buNone/>
            </a:pPr>
            <a:r>
              <a:rPr b="1" i="0" lang="en-US" sz="5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It takes me 2 hours</a:t>
            </a:r>
            <a:r>
              <a:rPr b="0" i="0" lang="en-US" sz="5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to get from home to work.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78" name="Google Shape;178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04221" y="3078083"/>
            <a:ext cx="6350001" cy="44450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(46).png" id="179" name="Google Shape;179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1884437">
            <a:off x="7181398" y="4262031"/>
            <a:ext cx="1995647" cy="8801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(45).png" id="180" name="Google Shape;180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105940" y="1162209"/>
            <a:ext cx="3123996" cy="28313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(44).png" id="181" name="Google Shape;181;p1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37381" y="4049697"/>
            <a:ext cx="5182618" cy="368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186" name="Google Shape;18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187" name="Google Shape;18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6"/>
          <p:cNvSpPr txBox="1"/>
          <p:nvPr/>
        </p:nvSpPr>
        <p:spPr>
          <a:xfrm>
            <a:off x="1207438" y="928618"/>
            <a:ext cx="12075625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Giving an estimate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16"/>
          <p:cNvSpPr/>
          <p:nvPr/>
        </p:nvSpPr>
        <p:spPr>
          <a:xfrm>
            <a:off x="4066004" y="4040709"/>
            <a:ext cx="4412853" cy="4901234"/>
          </a:xfrm>
          <a:prstGeom prst="roundRect">
            <a:avLst>
              <a:gd fmla="val 4528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6"/>
          <p:cNvSpPr txBox="1"/>
          <p:nvPr/>
        </p:nvSpPr>
        <p:spPr>
          <a:xfrm>
            <a:off x="4194465" y="4091026"/>
            <a:ext cx="4155900" cy="4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rPr b="0" i="0" lang="en-US" sz="2900" u="sng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need</a:t>
            </a: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2 hours.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t/>
            </a:r>
            <a:endParaRPr b="0" i="0" sz="29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rPr b="0" i="0" lang="en-US" sz="2900" u="sng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It will take me</a:t>
            </a: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2 days.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t/>
            </a:r>
            <a:endParaRPr b="0" i="0" sz="29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think it will take </a:t>
            </a:r>
            <a:r>
              <a:rPr b="0" i="0" lang="en-US" sz="2900" u="sng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around/about</a:t>
            </a: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2 weeks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t/>
            </a:r>
            <a:endParaRPr b="0" i="0" sz="29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I’m not sure now, but I will </a:t>
            </a:r>
            <a:r>
              <a:rPr b="0" i="0" lang="en-US" sz="2900" u="sng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give an estimate</a:t>
            </a: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after the </a:t>
            </a:r>
            <a:r>
              <a:rPr b="0" i="0" lang="en-US" sz="2900" u="sng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full assessment</a:t>
            </a: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of the task.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6"/>
          <p:cNvSpPr/>
          <p:nvPr/>
        </p:nvSpPr>
        <p:spPr>
          <a:xfrm>
            <a:off x="9809143" y="4040709"/>
            <a:ext cx="4412853" cy="4901234"/>
          </a:xfrm>
          <a:prstGeom prst="roundRect">
            <a:avLst>
              <a:gd fmla="val 4528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6"/>
          <p:cNvSpPr txBox="1"/>
          <p:nvPr/>
        </p:nvSpPr>
        <p:spPr>
          <a:xfrm>
            <a:off x="10005670" y="4218063"/>
            <a:ext cx="4155900" cy="44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will try to finish it </a:t>
            </a:r>
            <a:r>
              <a:rPr b="0" i="0" lang="en-US" sz="2900" u="sng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in </a:t>
            </a: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3 weeks.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t/>
            </a:r>
            <a:endParaRPr b="0" i="0" sz="29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can do this in 15 weeks.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t/>
            </a:r>
            <a:endParaRPr b="0" i="0" sz="29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rPr b="0" i="0" lang="en-US" sz="2900" u="sng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ETA </a:t>
            </a: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is tomorrow morning.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t/>
            </a:r>
            <a:endParaRPr b="0" i="0" sz="29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Times"/>
              <a:buNone/>
            </a:pPr>
            <a:r>
              <a:rPr b="0" i="0" lang="en-US" sz="29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need more information/details before I can give an estimate.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6"/>
          <p:cNvSpPr/>
          <p:nvPr/>
        </p:nvSpPr>
        <p:spPr>
          <a:xfrm>
            <a:off x="6610250" y="2095977"/>
            <a:ext cx="5067500" cy="947753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Helvetica Neue"/>
              <a:buNone/>
            </a:pPr>
            <a:r>
              <a:rPr b="0" i="0" lang="en-US" sz="3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ETA/ETC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6"/>
          <p:cNvSpPr/>
          <p:nvPr/>
        </p:nvSpPr>
        <p:spPr>
          <a:xfrm>
            <a:off x="3423908" y="3093488"/>
            <a:ext cx="11440184" cy="556484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Helvetica Neue"/>
              <a:buNone/>
            </a:pPr>
            <a:r>
              <a:rPr b="0" i="0" lang="en-US" sz="3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Estimated Time of Arrival / Estimated Time of Completion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199" name="Google Shape;19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00" name="Google Shape;20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7"/>
          <p:cNvSpPr txBox="1"/>
          <p:nvPr/>
        </p:nvSpPr>
        <p:spPr>
          <a:xfrm>
            <a:off x="1207438" y="649218"/>
            <a:ext cx="12075625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Planning Poker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shot 2023-02-21 at 19.39.50.png" id="202" name="Google Shape;202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95368" y="2085321"/>
            <a:ext cx="10497264" cy="7823743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7"/>
          <p:cNvSpPr/>
          <p:nvPr/>
        </p:nvSpPr>
        <p:spPr>
          <a:xfrm>
            <a:off x="11760200" y="2062044"/>
            <a:ext cx="4584807" cy="802825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400"/>
              <a:buFont typeface="Helvetica Neue"/>
              <a:buNone/>
            </a:pPr>
            <a:r>
              <a:rPr b="0" i="0" lang="en-US" sz="2400" u="sng" cap="none" strike="noStrike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https://www.youtube.com/watch?v=TxSzo3lwwWQ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208" name="Google Shape;20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09" name="Google Shape;20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8"/>
          <p:cNvSpPr txBox="1"/>
          <p:nvPr/>
        </p:nvSpPr>
        <p:spPr>
          <a:xfrm>
            <a:off x="1207438" y="649218"/>
            <a:ext cx="12075625" cy="1955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How much time do we need to catch 5 fish in a river?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shot 2023-02-21 at 19.42.01.png" id="211" name="Google Shape;211;p18"/>
          <p:cNvPicPr preferRelativeResize="0"/>
          <p:nvPr/>
        </p:nvPicPr>
        <p:blipFill rotWithShape="1">
          <a:blip r:embed="rId5">
            <a:alphaModFix/>
          </a:blip>
          <a:srcRect b="7130" l="0" r="0" t="9252"/>
          <a:stretch/>
        </p:blipFill>
        <p:spPr>
          <a:xfrm>
            <a:off x="2819995" y="2909143"/>
            <a:ext cx="12647827" cy="6609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1717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310;p8" id="216" name="Google Shape;21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311;p8" id="217" name="Google Shape;217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687125" y="7376479"/>
            <a:ext cx="11677620" cy="344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9"/>
          <p:cNvSpPr txBox="1"/>
          <p:nvPr/>
        </p:nvSpPr>
        <p:spPr>
          <a:xfrm>
            <a:off x="935998" y="971999"/>
            <a:ext cx="14308365" cy="18580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GIVE AN ESTIMATE FOR DIFFERENT TASKS IN YOUR GROUP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219" name="Google Shape;219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90501" y="3243017"/>
            <a:ext cx="13716001" cy="650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75;p13" id="25" name="Google Shape;2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7999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 txBox="1"/>
          <p:nvPr/>
        </p:nvSpPr>
        <p:spPr>
          <a:xfrm>
            <a:off x="4923728" y="2357439"/>
            <a:ext cx="11612883" cy="13081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Inter"/>
              <a:buNone/>
            </a:pPr>
            <a:r>
              <a:rPr b="1" i="0" lang="en-US" sz="8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Revision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1587920" y="1684321"/>
            <a:ext cx="4113203" cy="3748999"/>
          </a:xfrm>
          <a:prstGeom prst="rect">
            <a:avLst/>
          </a:prstGeom>
          <a:noFill/>
          <a:ln>
            <a:noFill/>
          </a:ln>
          <a:effectLst>
            <a:outerShdw rotWithShape="0" dir="2700000" dist="292100">
              <a:schemeClr val="accent4">
                <a:alpha val="40000"/>
              </a:schemeClr>
            </a:outerShdw>
          </a:effectLst>
        </p:spPr>
        <p:txBody>
          <a:bodyPr anchorCtr="0" anchor="t" bIns="45675" lIns="45675" spcFirstLastPara="1" rIns="45675" wrap="square" tIns="456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0"/>
              <a:buFont typeface="Inter"/>
              <a:buNone/>
            </a:pPr>
            <a:r>
              <a:rPr b="1" i="0" lang="en-US" sz="24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78;p13" id="28" name="Google Shape;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" name="Google Shape;29;p2"/>
          <p:cNvCxnSpPr/>
          <p:nvPr/>
        </p:nvCxnSpPr>
        <p:spPr>
          <a:xfrm flipH="1">
            <a:off x="4219073" y="0"/>
            <a:ext cx="2" cy="5422232"/>
          </a:xfrm>
          <a:prstGeom prst="straightConnector1">
            <a:avLst/>
          </a:prstGeom>
          <a:noFill/>
          <a:ln cap="flat" cmpd="sng" w="63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Google Shape;80;p13" id="30" name="Google Shape;30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"/>
          <p:cNvSpPr txBox="1"/>
          <p:nvPr/>
        </p:nvSpPr>
        <p:spPr>
          <a:xfrm>
            <a:off x="5030411" y="4891461"/>
            <a:ext cx="9017100" cy="44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1) What questions do you answer during a daily stand-up meeting?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Inter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Inter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2) What grammar do you usually use to answer those questions?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Inter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Inter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3) What can you do if you can’t remember a word you need when talking to a colleague?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75;p13" id="224" name="Google Shape;2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7999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0"/>
          <p:cNvSpPr txBox="1"/>
          <p:nvPr/>
        </p:nvSpPr>
        <p:spPr>
          <a:xfrm>
            <a:off x="4990698" y="2950734"/>
            <a:ext cx="11612882" cy="13081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Inter"/>
              <a:buNone/>
            </a:pPr>
            <a:r>
              <a:rPr b="1" i="0" lang="en-US" sz="8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Troubleshooting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0"/>
          <p:cNvSpPr txBox="1"/>
          <p:nvPr/>
        </p:nvSpPr>
        <p:spPr>
          <a:xfrm>
            <a:off x="1587920" y="1684321"/>
            <a:ext cx="4113203" cy="3748999"/>
          </a:xfrm>
          <a:prstGeom prst="rect">
            <a:avLst/>
          </a:prstGeom>
          <a:noFill/>
          <a:ln>
            <a:noFill/>
          </a:ln>
          <a:effectLst>
            <a:outerShdw rotWithShape="0" dir="2700000" dist="292100">
              <a:schemeClr val="accent4">
                <a:alpha val="40000"/>
              </a:schemeClr>
            </a:outerShdw>
          </a:effectLst>
        </p:spPr>
        <p:txBody>
          <a:bodyPr anchorCtr="0" anchor="t" bIns="45675" lIns="45675" spcFirstLastPara="1" rIns="45675" wrap="square" tIns="456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0"/>
              <a:buFont typeface="Inter"/>
              <a:buNone/>
            </a:pPr>
            <a:r>
              <a:rPr b="1" i="0" lang="en-US" sz="24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78;p13" id="227" name="Google Shape;22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6189" y="5305425"/>
            <a:ext cx="6781810" cy="4981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20"/>
          <p:cNvCxnSpPr/>
          <p:nvPr/>
        </p:nvCxnSpPr>
        <p:spPr>
          <a:xfrm flipH="1">
            <a:off x="4219073" y="0"/>
            <a:ext cx="1" cy="5422232"/>
          </a:xfrm>
          <a:prstGeom prst="straightConnector1">
            <a:avLst/>
          </a:prstGeom>
          <a:noFill/>
          <a:ln cap="flat" cmpd="sng" w="63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Google Shape;80;p13" id="229" name="Google Shape;22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234" name="Google Shape;23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235" name="Google Shape;23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(48).png" id="236" name="Google Shape;236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31074" y="3584980"/>
            <a:ext cx="11025852" cy="6202043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1"/>
          <p:cNvSpPr txBox="1"/>
          <p:nvPr/>
        </p:nvSpPr>
        <p:spPr>
          <a:xfrm>
            <a:off x="789820" y="448760"/>
            <a:ext cx="14292901" cy="29337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What is troubleshooting?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What kind of problems can you have in your workplace?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shot 2023-01-23 at 21.24.29.png" id="242" name="Google Shape;242;p22"/>
          <p:cNvPicPr preferRelativeResize="0"/>
          <p:nvPr/>
        </p:nvPicPr>
        <p:blipFill rotWithShape="1">
          <a:blip r:embed="rId3">
            <a:alphaModFix/>
          </a:blip>
          <a:srcRect b="0" l="8537" r="0" t="0"/>
          <a:stretch/>
        </p:blipFill>
        <p:spPr>
          <a:xfrm>
            <a:off x="788037" y="1281538"/>
            <a:ext cx="17120926" cy="70135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43" name="Google Shape;243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5;p17" id="244" name="Google Shape;244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shot 2023-01-23 at 21.24.29.png" id="249" name="Google Shape;249;g25db93c2182_0_0"/>
          <p:cNvPicPr preferRelativeResize="0"/>
          <p:nvPr/>
        </p:nvPicPr>
        <p:blipFill rotWithShape="1">
          <a:blip r:embed="rId3">
            <a:alphaModFix/>
          </a:blip>
          <a:srcRect b="0" l="8533" r="0" t="0"/>
          <a:stretch/>
        </p:blipFill>
        <p:spPr>
          <a:xfrm>
            <a:off x="728237" y="1281538"/>
            <a:ext cx="17120927" cy="70135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50" name="Google Shape;250;g25db93c2182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7" y="7279329"/>
            <a:ext cx="10300536" cy="3023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5;p17" id="251" name="Google Shape;251;g25db93c2182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g25db93c2182_0_0"/>
          <p:cNvSpPr/>
          <p:nvPr/>
        </p:nvSpPr>
        <p:spPr>
          <a:xfrm>
            <a:off x="4429800" y="4712875"/>
            <a:ext cx="1634700" cy="65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25db93c2182_0_0"/>
          <p:cNvSpPr/>
          <p:nvPr/>
        </p:nvSpPr>
        <p:spPr>
          <a:xfrm>
            <a:off x="5047800" y="5530250"/>
            <a:ext cx="1634700" cy="65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25db93c2182_0_0"/>
          <p:cNvSpPr/>
          <p:nvPr/>
        </p:nvSpPr>
        <p:spPr>
          <a:xfrm>
            <a:off x="4110825" y="6427375"/>
            <a:ext cx="1455300" cy="49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25db93c2182_0_0"/>
          <p:cNvSpPr/>
          <p:nvPr/>
        </p:nvSpPr>
        <p:spPr>
          <a:xfrm>
            <a:off x="4051000" y="7125150"/>
            <a:ext cx="1714500" cy="65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25db93c2182_0_0"/>
          <p:cNvSpPr/>
          <p:nvPr/>
        </p:nvSpPr>
        <p:spPr>
          <a:xfrm>
            <a:off x="8676175" y="3775875"/>
            <a:ext cx="1455300" cy="777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25db93c2182_0_0"/>
          <p:cNvSpPr/>
          <p:nvPr/>
        </p:nvSpPr>
        <p:spPr>
          <a:xfrm>
            <a:off x="8696100" y="4712875"/>
            <a:ext cx="1714500" cy="578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25db93c2182_0_0"/>
          <p:cNvSpPr/>
          <p:nvPr/>
        </p:nvSpPr>
        <p:spPr>
          <a:xfrm>
            <a:off x="8676175" y="5510325"/>
            <a:ext cx="1634700" cy="65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25db93c2182_0_0"/>
          <p:cNvSpPr/>
          <p:nvPr/>
        </p:nvSpPr>
        <p:spPr>
          <a:xfrm>
            <a:off x="8716050" y="6287825"/>
            <a:ext cx="1096500" cy="65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25db93c2182_0_0"/>
          <p:cNvSpPr/>
          <p:nvPr/>
        </p:nvSpPr>
        <p:spPr>
          <a:xfrm>
            <a:off x="10829250" y="7244750"/>
            <a:ext cx="1993500" cy="65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265" name="Google Shape;2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2023-01-23 at 21.26.29 (1).png" id="266" name="Google Shape;266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90368" y="2749399"/>
            <a:ext cx="13281188" cy="77811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67" name="Google Shape;267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6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3"/>
          <p:cNvSpPr txBox="1"/>
          <p:nvPr/>
        </p:nvSpPr>
        <p:spPr>
          <a:xfrm>
            <a:off x="638714" y="439670"/>
            <a:ext cx="13838637" cy="1955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Fill in the gaps with the phrases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in the box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3"/>
          <p:cNvSpPr/>
          <p:nvPr/>
        </p:nvSpPr>
        <p:spPr>
          <a:xfrm>
            <a:off x="12696599" y="3201475"/>
            <a:ext cx="4412853" cy="4392642"/>
          </a:xfrm>
          <a:prstGeom prst="roundRect">
            <a:avLst>
              <a:gd fmla="val 4549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3"/>
          <p:cNvSpPr txBox="1"/>
          <p:nvPr/>
        </p:nvSpPr>
        <p:spPr>
          <a:xfrm>
            <a:off x="13191706" y="4000055"/>
            <a:ext cx="4019799" cy="3175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Have you tried _____ing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there must me a problem </a:t>
            </a:r>
            <a:b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with…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have a problem with…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275" name="Google Shape;275;g218bd967a5c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2023-01-23 at 21.26.29 (1).png" id="276" name="Google Shape;276;g218bd967a5c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90368" y="2749399"/>
            <a:ext cx="13281187" cy="77811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77" name="Google Shape;277;g218bd967a5c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800000">
            <a:off x="8324187" y="7279329"/>
            <a:ext cx="10300536" cy="3023716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g218bd967a5c_0_0"/>
          <p:cNvSpPr txBox="1"/>
          <p:nvPr/>
        </p:nvSpPr>
        <p:spPr>
          <a:xfrm>
            <a:off x="638714" y="439670"/>
            <a:ext cx="138387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Fill in the gaps with the phrases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in the box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218bd967a5c_0_0"/>
          <p:cNvSpPr/>
          <p:nvPr/>
        </p:nvSpPr>
        <p:spPr>
          <a:xfrm>
            <a:off x="12696599" y="3201475"/>
            <a:ext cx="4413000" cy="4392600"/>
          </a:xfrm>
          <a:prstGeom prst="roundRect">
            <a:avLst>
              <a:gd fmla="val 4549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g218bd967a5c_0_0"/>
          <p:cNvSpPr txBox="1"/>
          <p:nvPr/>
        </p:nvSpPr>
        <p:spPr>
          <a:xfrm>
            <a:off x="13191706" y="4000055"/>
            <a:ext cx="4019700" cy="27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Have you tried _____ing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there must me a problem </a:t>
            </a:r>
            <a:b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with…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have a problem with…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g218bd967a5c_0_0"/>
          <p:cNvSpPr/>
          <p:nvPr/>
        </p:nvSpPr>
        <p:spPr>
          <a:xfrm>
            <a:off x="2961175" y="3795175"/>
            <a:ext cx="3086100" cy="441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218bd967a5c_0_0"/>
          <p:cNvSpPr/>
          <p:nvPr/>
        </p:nvSpPr>
        <p:spPr>
          <a:xfrm>
            <a:off x="3016300" y="4823875"/>
            <a:ext cx="4647600" cy="441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218bd967a5c_0_0"/>
          <p:cNvSpPr/>
          <p:nvPr/>
        </p:nvSpPr>
        <p:spPr>
          <a:xfrm>
            <a:off x="3053025" y="5999525"/>
            <a:ext cx="8523600" cy="36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218bd967a5c_0_0"/>
          <p:cNvSpPr/>
          <p:nvPr/>
        </p:nvSpPr>
        <p:spPr>
          <a:xfrm>
            <a:off x="12954275" y="3501250"/>
            <a:ext cx="3784200" cy="3600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218bd967a5c_0_0"/>
          <p:cNvSpPr/>
          <p:nvPr/>
        </p:nvSpPr>
        <p:spPr>
          <a:xfrm>
            <a:off x="6249350" y="8222250"/>
            <a:ext cx="2883900" cy="587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6;p17" id="290" name="Google Shape;29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6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"/>
          <p:cNvSpPr/>
          <p:nvPr/>
        </p:nvSpPr>
        <p:spPr>
          <a:xfrm>
            <a:off x="12721999" y="775030"/>
            <a:ext cx="5237970" cy="8100317"/>
          </a:xfrm>
          <a:prstGeom prst="roundRect">
            <a:avLst>
              <a:gd fmla="val 4528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"/>
          <p:cNvSpPr txBox="1"/>
          <p:nvPr/>
        </p:nvSpPr>
        <p:spPr>
          <a:xfrm>
            <a:off x="12846217" y="901255"/>
            <a:ext cx="4517100" cy="111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Have you tried _____ing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there must </a:t>
            </a:r>
            <a:r>
              <a:rPr lang="en-US" sz="2700">
                <a:latin typeface="Times"/>
                <a:ea typeface="Times"/>
                <a:cs typeface="Times"/>
                <a:sym typeface="Times"/>
              </a:rPr>
              <a:t>b</a:t>
            </a: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e a problem </a:t>
            </a:r>
            <a:b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with…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something’s wrong with…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Do you think it could be…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have a problem with…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The best thing to do is…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Maybe … has stopped working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It might be …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shot 2023-01-23 at 21.35.23.png" id="293" name="Google Shape;293;p24"/>
          <p:cNvPicPr preferRelativeResize="0"/>
          <p:nvPr/>
        </p:nvPicPr>
        <p:blipFill rotWithShape="1">
          <a:blip r:embed="rId4">
            <a:alphaModFix/>
          </a:blip>
          <a:srcRect b="0" l="0" r="9787" t="0"/>
          <a:stretch/>
        </p:blipFill>
        <p:spPr>
          <a:xfrm>
            <a:off x="350461" y="960437"/>
            <a:ext cx="12096540" cy="83662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4" name="Google Shape;294;p24"/>
          <p:cNvCxnSpPr/>
          <p:nvPr/>
        </p:nvCxnSpPr>
        <p:spPr>
          <a:xfrm>
            <a:off x="14773425" y="2248975"/>
            <a:ext cx="1839000" cy="183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6;p17" id="299" name="Google Shape;29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2023-01-23 at 21.35.23.png" id="300" name="Google Shape;300;p25"/>
          <p:cNvPicPr preferRelativeResize="0"/>
          <p:nvPr/>
        </p:nvPicPr>
        <p:blipFill rotWithShape="1">
          <a:blip r:embed="rId4">
            <a:alphaModFix/>
          </a:blip>
          <a:srcRect b="0" l="0" r="9787" t="0"/>
          <a:stretch/>
        </p:blipFill>
        <p:spPr>
          <a:xfrm>
            <a:off x="350461" y="1316037"/>
            <a:ext cx="12096539" cy="8366245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5"/>
          <p:cNvSpPr txBox="1"/>
          <p:nvPr/>
        </p:nvSpPr>
        <p:spPr>
          <a:xfrm>
            <a:off x="5295071" y="3398454"/>
            <a:ext cx="4517045" cy="406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have a problem with…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25"/>
          <p:cNvSpPr txBox="1"/>
          <p:nvPr/>
        </p:nvSpPr>
        <p:spPr>
          <a:xfrm>
            <a:off x="5307028" y="4986404"/>
            <a:ext cx="4153930" cy="914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Have you tried _____ing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5"/>
          <p:cNvSpPr txBox="1"/>
          <p:nvPr/>
        </p:nvSpPr>
        <p:spPr>
          <a:xfrm>
            <a:off x="5244674" y="7082355"/>
            <a:ext cx="5314232" cy="406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there must me a problem with…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5"/>
          <p:cNvSpPr txBox="1"/>
          <p:nvPr/>
        </p:nvSpPr>
        <p:spPr>
          <a:xfrm>
            <a:off x="5262933" y="7705192"/>
            <a:ext cx="3670412" cy="914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something’s wrong with…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25"/>
          <p:cNvSpPr txBox="1"/>
          <p:nvPr/>
        </p:nvSpPr>
        <p:spPr>
          <a:xfrm>
            <a:off x="9387506" y="7705192"/>
            <a:ext cx="4403094" cy="914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Maybe … has stopped working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5"/>
          <p:cNvSpPr txBox="1"/>
          <p:nvPr/>
        </p:nvSpPr>
        <p:spPr>
          <a:xfrm>
            <a:off x="10223880" y="7081454"/>
            <a:ext cx="2031759" cy="914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It might be …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"/>
          <p:cNvSpPr txBox="1"/>
          <p:nvPr/>
        </p:nvSpPr>
        <p:spPr>
          <a:xfrm>
            <a:off x="5224979" y="8836029"/>
            <a:ext cx="3498627" cy="914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The best thing to do is…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5"/>
          <p:cNvSpPr txBox="1"/>
          <p:nvPr/>
        </p:nvSpPr>
        <p:spPr>
          <a:xfrm>
            <a:off x="5282206" y="6159016"/>
            <a:ext cx="3784266" cy="914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Do you think it could be…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115;p17" id="309" name="Google Shape;309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1717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310;p8" id="314" name="Google Shape;31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311;p8" id="315" name="Google Shape;315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687125" y="7376479"/>
            <a:ext cx="11677620" cy="3447997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26"/>
          <p:cNvSpPr txBox="1"/>
          <p:nvPr/>
        </p:nvSpPr>
        <p:spPr>
          <a:xfrm>
            <a:off x="935998" y="971999"/>
            <a:ext cx="12230104" cy="185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HELP YOUR PARTNER WITH TROUBLESHOOTING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7" name="Google Shape;317;p26"/>
          <p:cNvGrpSpPr/>
          <p:nvPr/>
        </p:nvGrpSpPr>
        <p:grpSpPr>
          <a:xfrm>
            <a:off x="11796655" y="3087538"/>
            <a:ext cx="5886247" cy="6537692"/>
            <a:chOff x="0" y="0"/>
            <a:chExt cx="5886245" cy="6537691"/>
          </a:xfrm>
        </p:grpSpPr>
        <p:sp>
          <p:nvSpPr>
            <p:cNvPr id="318" name="Google Shape;318;p26"/>
            <p:cNvSpPr/>
            <p:nvPr/>
          </p:nvSpPr>
          <p:spPr>
            <a:xfrm>
              <a:off x="0" y="0"/>
              <a:ext cx="5886245" cy="6537691"/>
            </a:xfrm>
            <a:prstGeom prst="roundRect">
              <a:avLst>
                <a:gd fmla="val 4528" name="adj"/>
              </a:avLst>
            </a:prstGeom>
            <a:solidFill>
              <a:srgbClr val="FFFFFF"/>
            </a:solidFill>
            <a:ln cap="flat" cmpd="sng" w="38100">
              <a:solidFill>
                <a:srgbClr val="F1672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00"/>
                <a:buFont typeface="Arial"/>
                <a:buNone/>
              </a:pPr>
              <a:r>
                <a:t/>
              </a:r>
              <a:endParaRPr b="0" i="0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6"/>
            <p:cNvSpPr txBox="1"/>
            <p:nvPr/>
          </p:nvSpPr>
          <p:spPr>
            <a:xfrm>
              <a:off x="97114" y="2855769"/>
              <a:ext cx="5692017" cy="8261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00"/>
                <a:buFont typeface="Arial"/>
                <a:buNone/>
              </a:pPr>
              <a:r>
                <a:rPr b="0" i="0" lang="en-US" sz="2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Role-play these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00"/>
                <a:buFont typeface="Arial"/>
                <a:buNone/>
              </a:pPr>
              <a:r>
                <a:rPr b="0" i="0" lang="en-US" sz="2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situations with your partner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Image" id="320" name="Google Shape;320;p26"/>
          <p:cNvPicPr preferRelativeResize="0"/>
          <p:nvPr/>
        </p:nvPicPr>
        <p:blipFill rotWithShape="1">
          <a:blip r:embed="rId5">
            <a:alphaModFix/>
          </a:blip>
          <a:srcRect b="0" l="9616" r="8482" t="0"/>
          <a:stretch/>
        </p:blipFill>
        <p:spPr>
          <a:xfrm>
            <a:off x="605099" y="3075815"/>
            <a:ext cx="10747395" cy="6561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327;p10" id="325" name="Google Shape;32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0"/>
            <a:ext cx="18287999" cy="102869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328;p10" id="326" name="Google Shape;326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7"/>
          <p:cNvSpPr/>
          <p:nvPr/>
        </p:nvSpPr>
        <p:spPr>
          <a:xfrm>
            <a:off x="627296" y="381584"/>
            <a:ext cx="17126133" cy="9523829"/>
          </a:xfrm>
          <a:prstGeom prst="roundRect">
            <a:avLst>
              <a:gd fmla="val 3588" name="adj"/>
            </a:avLst>
          </a:prstGeom>
          <a:solidFill>
            <a:srgbClr val="FFFFFF"/>
          </a:solidFill>
          <a:ln>
            <a:noFill/>
          </a:ln>
          <a:effectLst>
            <a:outerShdw blurRad="381000" rotWithShape="0" dir="2700000" dist="127000">
              <a:srgbClr val="7F7F7F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nter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8" name="Google Shape;328;p27"/>
          <p:cNvSpPr txBox="1"/>
          <p:nvPr/>
        </p:nvSpPr>
        <p:spPr>
          <a:xfrm>
            <a:off x="5984809" y="4314499"/>
            <a:ext cx="12230104" cy="12827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Inter"/>
              <a:buNone/>
            </a:pPr>
            <a:r>
              <a:rPr b="1" i="0" lang="en-US" sz="8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Thank you!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332;p10" id="329" name="Google Shape;329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770222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75;p13" id="36" name="Google Shape;3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7999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3"/>
          <p:cNvSpPr txBox="1"/>
          <p:nvPr/>
        </p:nvSpPr>
        <p:spPr>
          <a:xfrm>
            <a:off x="5008470" y="2950735"/>
            <a:ext cx="11612883" cy="13081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Inter"/>
              <a:buNone/>
            </a:pPr>
            <a:r>
              <a:rPr b="1" i="0" lang="en-US" sz="8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Deadlines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1587920" y="1684321"/>
            <a:ext cx="4113203" cy="3748999"/>
          </a:xfrm>
          <a:prstGeom prst="rect">
            <a:avLst/>
          </a:prstGeom>
          <a:noFill/>
          <a:ln>
            <a:noFill/>
          </a:ln>
          <a:effectLst>
            <a:outerShdw rotWithShape="0" dir="2700000" dist="292100">
              <a:schemeClr val="accent4">
                <a:alpha val="40000"/>
              </a:schemeClr>
            </a:outerShdw>
          </a:effectLst>
        </p:spPr>
        <p:txBody>
          <a:bodyPr anchorCtr="0" anchor="t" bIns="45675" lIns="45675" spcFirstLastPara="1" rIns="45675" wrap="square" tIns="456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0"/>
              <a:buFont typeface="Inter"/>
              <a:buNone/>
            </a:pPr>
            <a:r>
              <a:rPr b="1" i="0" lang="en-US" sz="24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78;p13" id="39" name="Google Shape;3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" name="Google Shape;40;p3"/>
          <p:cNvCxnSpPr/>
          <p:nvPr/>
        </p:nvCxnSpPr>
        <p:spPr>
          <a:xfrm flipH="1">
            <a:off x="4219073" y="0"/>
            <a:ext cx="2" cy="5422232"/>
          </a:xfrm>
          <a:prstGeom prst="straightConnector1">
            <a:avLst/>
          </a:prstGeom>
          <a:noFill/>
          <a:ln cap="flat" cmpd="sng" w="63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Google Shape;80;p13" id="41" name="Google Shape;4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46" name="Google Shape;4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47" name="Google Shape;47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4"/>
          <p:cNvSpPr txBox="1"/>
          <p:nvPr/>
        </p:nvSpPr>
        <p:spPr>
          <a:xfrm>
            <a:off x="807593" y="439667"/>
            <a:ext cx="14292900" cy="1955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What is a deadline? In what situations can you get a deadline?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(40).png" id="49" name="Google Shape;49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52971" y="2496188"/>
            <a:ext cx="9582058" cy="7186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1717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310;p8" id="54" name="Google Shape;5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311;p8" id="55" name="Google Shape;5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687125" y="7376479"/>
            <a:ext cx="11677620" cy="3447997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5"/>
          <p:cNvSpPr txBox="1"/>
          <p:nvPr/>
        </p:nvSpPr>
        <p:spPr>
          <a:xfrm>
            <a:off x="935998" y="971999"/>
            <a:ext cx="12230104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DISCUSS IN PAIRS/GROUP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" name="Google Shape;57;p5"/>
          <p:cNvGrpSpPr/>
          <p:nvPr/>
        </p:nvGrpSpPr>
        <p:grpSpPr>
          <a:xfrm>
            <a:off x="11231019" y="2692884"/>
            <a:ext cx="5886247" cy="6537692"/>
            <a:chOff x="0" y="0"/>
            <a:chExt cx="5886245" cy="6537691"/>
          </a:xfrm>
        </p:grpSpPr>
        <p:sp>
          <p:nvSpPr>
            <p:cNvPr id="58" name="Google Shape;58;p5"/>
            <p:cNvSpPr/>
            <p:nvPr/>
          </p:nvSpPr>
          <p:spPr>
            <a:xfrm>
              <a:off x="0" y="0"/>
              <a:ext cx="5886245" cy="6537691"/>
            </a:xfrm>
            <a:prstGeom prst="roundRect">
              <a:avLst>
                <a:gd fmla="val 4528" name="adj"/>
              </a:avLst>
            </a:prstGeom>
            <a:solidFill>
              <a:srgbClr val="FFFFFF"/>
            </a:solidFill>
            <a:ln cap="flat" cmpd="sng" w="38100">
              <a:solidFill>
                <a:srgbClr val="F1672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00"/>
                <a:buFont typeface="Arial"/>
                <a:buNone/>
              </a:pPr>
              <a:r>
                <a:t/>
              </a:r>
              <a:endParaRPr b="0" i="0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5"/>
            <p:cNvSpPr txBox="1"/>
            <p:nvPr/>
          </p:nvSpPr>
          <p:spPr>
            <a:xfrm>
              <a:off x="97114" y="2017569"/>
              <a:ext cx="5692017" cy="25025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00"/>
                <a:buFont typeface="Arial"/>
                <a:buNone/>
              </a:pPr>
              <a:r>
                <a:rPr b="0" i="0" lang="en-US" sz="2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Do deadlines scare you or motivate you?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00"/>
                <a:buFont typeface="Arial"/>
                <a:buNone/>
              </a:pPr>
              <a:r>
                <a:t/>
              </a:r>
              <a:endParaRPr b="0" i="0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00"/>
                <a:buFont typeface="Arial"/>
                <a:buNone/>
              </a:pPr>
              <a:r>
                <a:rPr b="0" i="0" lang="en-US" sz="2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Do you do tasks right before the deadline or as early as you can?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Image" id="60" name="Google Shape;60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0125" y="2700820"/>
            <a:ext cx="9806535" cy="6537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65" name="Google Shape;6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66" name="Google Shape;6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6"/>
          <p:cNvSpPr txBox="1"/>
          <p:nvPr/>
        </p:nvSpPr>
        <p:spPr>
          <a:xfrm>
            <a:off x="807593" y="439667"/>
            <a:ext cx="14292900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How do deadlines in IT appear?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shot 2023-01-23 at 21.05.38.png" id="68" name="Google Shape;68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37201" y="2308880"/>
            <a:ext cx="13764781" cy="6488807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6"/>
          <p:cNvSpPr/>
          <p:nvPr/>
        </p:nvSpPr>
        <p:spPr>
          <a:xfrm>
            <a:off x="2504454" y="7017027"/>
            <a:ext cx="2810588" cy="947753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0" name="Google Shape;70;p6"/>
          <p:cNvSpPr/>
          <p:nvPr/>
        </p:nvSpPr>
        <p:spPr>
          <a:xfrm>
            <a:off x="8727454" y="7017027"/>
            <a:ext cx="2810588" cy="947753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Google Shape;71;p6"/>
          <p:cNvSpPr/>
          <p:nvPr/>
        </p:nvSpPr>
        <p:spPr>
          <a:xfrm>
            <a:off x="12406381" y="7017027"/>
            <a:ext cx="2810588" cy="947753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76" name="Google Shape;7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77" name="Google Shape;7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7"/>
          <p:cNvSpPr txBox="1"/>
          <p:nvPr/>
        </p:nvSpPr>
        <p:spPr>
          <a:xfrm>
            <a:off x="807593" y="439667"/>
            <a:ext cx="14292900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How do deadlines in IT appear?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shot 2023-01-23 at 21.05.38.png" id="79" name="Google Shape;79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37201" y="2308880"/>
            <a:ext cx="13764781" cy="6488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84" name="Google Shape;8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85" name="Google Shape;8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8"/>
          <p:cNvSpPr txBox="1"/>
          <p:nvPr/>
        </p:nvSpPr>
        <p:spPr>
          <a:xfrm>
            <a:off x="789820" y="928620"/>
            <a:ext cx="14778804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How do you say this date in English?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(41).png" id="87" name="Google Shape;87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3914" y="2012899"/>
            <a:ext cx="6901537" cy="6577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92" name="Google Shape;9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93" name="Google Shape;93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80" cy="973153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"/>
          <p:cNvSpPr txBox="1"/>
          <p:nvPr/>
        </p:nvSpPr>
        <p:spPr>
          <a:xfrm>
            <a:off x="789820" y="928620"/>
            <a:ext cx="14778804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Practice! When is your birthday?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(41).png" id="95" name="Google Shape;95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3914" y="2012899"/>
            <a:ext cx="6901537" cy="657716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9"/>
          <p:cNvSpPr/>
          <p:nvPr/>
        </p:nvSpPr>
        <p:spPr>
          <a:xfrm>
            <a:off x="8555584" y="4170813"/>
            <a:ext cx="4412853" cy="3271982"/>
          </a:xfrm>
          <a:prstGeom prst="roundRect">
            <a:avLst>
              <a:gd fmla="val 6107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9"/>
          <p:cNvSpPr txBox="1"/>
          <p:nvPr/>
        </p:nvSpPr>
        <p:spPr>
          <a:xfrm>
            <a:off x="8684045" y="4859387"/>
            <a:ext cx="415593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The twenty-sixth of January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January the twenty-sixth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9"/>
          <p:cNvSpPr txBox="1"/>
          <p:nvPr/>
        </p:nvSpPr>
        <p:spPr>
          <a:xfrm>
            <a:off x="10055127" y="4359348"/>
            <a:ext cx="4155931" cy="381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sng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We say: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9"/>
          <p:cNvSpPr txBox="1"/>
          <p:nvPr/>
        </p:nvSpPr>
        <p:spPr>
          <a:xfrm>
            <a:off x="9930719" y="6370242"/>
            <a:ext cx="4155931" cy="381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sng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We write: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9"/>
          <p:cNvSpPr txBox="1"/>
          <p:nvPr/>
        </p:nvSpPr>
        <p:spPr>
          <a:xfrm>
            <a:off x="8826226" y="6906012"/>
            <a:ext cx="4155931" cy="381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Jan 26 / 26 Jan / January 26th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